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1"/>
  </p:notesMasterIdLst>
  <p:sldIdLst>
    <p:sldId id="279" r:id="rId2"/>
    <p:sldId id="259" r:id="rId3"/>
    <p:sldId id="258" r:id="rId4"/>
    <p:sldId id="256" r:id="rId5"/>
    <p:sldId id="278" r:id="rId6"/>
    <p:sldId id="274" r:id="rId7"/>
    <p:sldId id="262" r:id="rId8"/>
    <p:sldId id="264" r:id="rId9"/>
    <p:sldId id="268" r:id="rId10"/>
    <p:sldId id="269" r:id="rId11"/>
    <p:sldId id="270" r:id="rId12"/>
    <p:sldId id="275" r:id="rId13"/>
    <p:sldId id="276" r:id="rId14"/>
    <p:sldId id="266" r:id="rId15"/>
    <p:sldId id="272" r:id="rId16"/>
    <p:sldId id="260" r:id="rId17"/>
    <p:sldId id="271" r:id="rId18"/>
    <p:sldId id="277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6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6-03-02T05:44:55.64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3671 18504,'-50'0,"1"-25,74 50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94DD07-C68E-4553-8DA7-87F3304A468F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11FEF1-C430-4497-B9FE-2922923D0D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3199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1FEF1-C430-4497-B9FE-2922923D0D31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6942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3EA330-5DFE-432B-9BCE-465BD444A5A2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FD218A-513C-4113-ACB9-7C368FBBD3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3EA330-5DFE-432B-9BCE-465BD444A5A2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FD218A-513C-4113-ACB9-7C368FBBD3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3EA330-5DFE-432B-9BCE-465BD444A5A2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FD218A-513C-4113-ACB9-7C368FBBD3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3EA330-5DFE-432B-9BCE-465BD444A5A2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FD218A-513C-4113-ACB9-7C368FBBD3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3EA330-5DFE-432B-9BCE-465BD444A5A2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FD218A-513C-4113-ACB9-7C368FBBD3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3EA330-5DFE-432B-9BCE-465BD444A5A2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FD218A-513C-4113-ACB9-7C368FBBD3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3EA330-5DFE-432B-9BCE-465BD444A5A2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FD218A-513C-4113-ACB9-7C368FBBD3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3EA330-5DFE-432B-9BCE-465BD444A5A2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FD218A-513C-4113-ACB9-7C368FBBD3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3EA330-5DFE-432B-9BCE-465BD444A5A2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FD218A-513C-4113-ACB9-7C368FBBD3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3EA330-5DFE-432B-9BCE-465BD444A5A2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FD218A-513C-4113-ACB9-7C368FBBD3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3EA330-5DFE-432B-9BCE-465BD444A5A2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FD218A-513C-4113-ACB9-7C368FBBD3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F3EA330-5DFE-432B-9BCE-465BD444A5A2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BFD218A-513C-4113-ACB9-7C368FBBD3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188640"/>
            <a:ext cx="7488832" cy="158417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УРОК  </a:t>
            </a:r>
            <a:r>
              <a:rPr lang="ru-RU" sz="36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БЕЛАРУСКАЙ  МОВЫ </a:t>
            </a:r>
            <a:br>
              <a:rPr lang="ru-RU" sz="36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Ў</a:t>
            </a:r>
            <a:r>
              <a:rPr lang="ru-RU" sz="36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6 КЛАСЕ</a:t>
            </a:r>
            <a:endParaRPr lang="ru-RU" sz="36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1844824"/>
            <a:ext cx="7406640" cy="4128864"/>
          </a:xfrm>
        </p:spPr>
        <p:txBody>
          <a:bodyPr/>
          <a:lstStyle/>
          <a:p>
            <a:endParaRPr lang="be-BY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be-BY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be-BY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be-BY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КЛОН </a:t>
            </a:r>
            <a:r>
              <a:rPr lang="be-BY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НАЗОЎНІКАЎ</a:t>
            </a:r>
            <a:r>
              <a:rPr lang="be-BY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be-BY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be-BY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СНОВЫ </a:t>
            </a:r>
            <a:r>
              <a:rPr lang="be-BY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НАЗОЎНІКАЎ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340767"/>
            <a:ext cx="2180597" cy="2180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25216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56872" cy="58018"/>
          </a:xfrm>
        </p:spPr>
        <p:txBody>
          <a:bodyPr>
            <a:normAutofit fontScale="90000"/>
          </a:bodyPr>
          <a:lstStyle/>
          <a:p>
            <a:pPr algn="ctr"/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116632"/>
            <a:ext cx="7488832" cy="6552728"/>
          </a:xfrm>
        </p:spPr>
        <p:txBody>
          <a:bodyPr>
            <a:normAutofit/>
          </a:bodyPr>
          <a:lstStyle/>
          <a:p>
            <a:pPr marL="82296" indent="0">
              <a:buNone/>
            </a:pPr>
            <a:endParaRPr lang="be-BY" b="1" dirty="0" smtClean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16632"/>
            <a:ext cx="5161137" cy="6680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937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3627"/>
            <a:ext cx="7920880" cy="6220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220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749808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4338" name="Picture 2" descr="C:\Users\Sveta\Desktop\мова лит.  5 кл\фразеалагизмы\51186_html_6aac7dc9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6407"/>
            <a:ext cx="4134061" cy="6328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44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 descr="C:\Users\Sveta\Desktop\мова лит.  5 кл\фразеалагизмы\51186_html_m297bb26a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88640"/>
            <a:ext cx="6048672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045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1331640" y="188637"/>
            <a:ext cx="7344816" cy="504058"/>
          </a:xfrm>
        </p:spPr>
        <p:txBody>
          <a:bodyPr>
            <a:normAutofit fontScale="90000"/>
          </a:bodyPr>
          <a:lstStyle/>
          <a:p>
            <a:pPr algn="ctr"/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8640"/>
            <a:ext cx="6807615" cy="6613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023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8028384" cy="115699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r>
              <a:rPr lang="be-BY" sz="5300" b="1" dirty="0" smtClean="0">
                <a:solidFill>
                  <a:schemeClr val="accent3"/>
                </a:solidFill>
                <a:effectLst/>
                <a:latin typeface="Times New Roman" pitchFamily="18" charset="0"/>
                <a:cs typeface="Times New Roman" pitchFamily="18" charset="0"/>
              </a:rPr>
              <a:t>Каб высветліць </a:t>
            </a:r>
            <a:r>
              <a:rPr lang="be-BY" sz="5300" b="1" dirty="0">
                <a:solidFill>
                  <a:schemeClr val="accent3"/>
                </a:solidFill>
                <a:effectLst/>
                <a:latin typeface="Times New Roman" pitchFamily="18" charset="0"/>
                <a:cs typeface="Times New Roman" pitchFamily="18" charset="0"/>
              </a:rPr>
              <a:t>скланенне </a:t>
            </a:r>
            <a:r>
              <a:rPr lang="be-BY" sz="5300" b="1" dirty="0" smtClean="0">
                <a:solidFill>
                  <a:schemeClr val="accent3"/>
                </a:solidFill>
                <a:effectLst/>
                <a:latin typeface="Times New Roman" pitchFamily="18" charset="0"/>
                <a:cs typeface="Times New Roman" pitchFamily="18" charset="0"/>
              </a:rPr>
              <a:t>назоўніка, трэба:</a:t>
            </a:r>
            <a:r>
              <a:rPr lang="ru-RU" sz="53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5300" b="1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484784"/>
            <a:ext cx="7344816" cy="4800600"/>
          </a:xfrm>
        </p:spPr>
        <p:txBody>
          <a:bodyPr/>
          <a:lstStyle/>
          <a:p>
            <a:pPr marL="82296" indent="0" algn="just">
              <a:buNone/>
            </a:pPr>
            <a:r>
              <a:rPr lang="be-BY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82296" lvl="0" indent="0" algn="ctr">
              <a:buNone/>
            </a:pPr>
            <a:r>
              <a:rPr lang="be-BY" sz="4000" b="1" dirty="0" smtClean="0">
                <a:latin typeface="Times New Roman" pitchFamily="18" charset="0"/>
                <a:cs typeface="Times New Roman" pitchFamily="18" charset="0"/>
              </a:rPr>
              <a:t>1. Назоўнік </a:t>
            </a:r>
            <a:r>
              <a:rPr lang="be-BY" sz="4000" b="1" dirty="0">
                <a:latin typeface="Times New Roman" pitchFamily="18" charset="0"/>
                <a:cs typeface="Times New Roman" pitchFamily="18" charset="0"/>
              </a:rPr>
              <a:t>паставіць у форме </a:t>
            </a:r>
            <a:r>
              <a:rPr lang="be-BY" sz="4000" b="1" dirty="0" smtClean="0">
                <a:latin typeface="Times New Roman" pitchFamily="18" charset="0"/>
                <a:cs typeface="Times New Roman" pitchFamily="18" charset="0"/>
              </a:rPr>
              <a:t> Н</a:t>
            </a:r>
            <a:r>
              <a:rPr lang="be-BY" sz="4000" b="1" dirty="0">
                <a:latin typeface="Times New Roman" pitchFamily="18" charset="0"/>
                <a:cs typeface="Times New Roman" pitchFamily="18" charset="0"/>
              </a:rPr>
              <a:t>. склону адзіночнага ліку</a:t>
            </a:r>
            <a:r>
              <a:rPr lang="be-BY" sz="4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82296" lvl="0" indent="0">
              <a:buNone/>
            </a:pP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  <a:p>
            <a:pPr marL="82296" lvl="0" indent="0" algn="ctr">
              <a:buNone/>
            </a:pPr>
            <a:r>
              <a:rPr lang="be-BY" sz="4000" b="1" dirty="0" smtClean="0">
                <a:latin typeface="Times New Roman" pitchFamily="18" charset="0"/>
                <a:cs typeface="Times New Roman" pitchFamily="18" charset="0"/>
              </a:rPr>
              <a:t>2. Вызначыць </a:t>
            </a:r>
            <a:r>
              <a:rPr lang="be-BY" sz="4000" b="1" dirty="0">
                <a:latin typeface="Times New Roman" pitchFamily="18" charset="0"/>
                <a:cs typeface="Times New Roman" pitchFamily="18" charset="0"/>
              </a:rPr>
              <a:t>род і канчатак назоўніка</a:t>
            </a:r>
            <a:r>
              <a:rPr lang="be-BY" sz="4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  <a:p>
            <a:pPr marL="82296" indent="0" algn="ctr"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941168"/>
            <a:ext cx="1440159" cy="1440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3" y="4941167"/>
            <a:ext cx="1440159" cy="1440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704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7632848" cy="1152128"/>
          </a:xfrm>
        </p:spPr>
        <p:txBody>
          <a:bodyPr>
            <a:normAutofit fontScale="90000"/>
          </a:bodyPr>
          <a:lstStyle/>
          <a:p>
            <a:r>
              <a:rPr lang="be-BY" sz="4400" b="1" dirty="0" smtClean="0">
                <a:solidFill>
                  <a:schemeClr val="accent3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be-BY" sz="4400" b="1" dirty="0" smtClean="0">
                <a:solidFill>
                  <a:schemeClr val="accent3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be-BY" sz="4400" b="1" dirty="0">
                <a:solidFill>
                  <a:schemeClr val="accent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e-BY" sz="4400" b="1" dirty="0" smtClean="0">
                <a:solidFill>
                  <a:schemeClr val="accent3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be-BY" sz="5300" b="1" dirty="0" smtClean="0">
                <a:solidFill>
                  <a:schemeClr val="accent3"/>
                </a:solidFill>
                <a:effectLst/>
                <a:latin typeface="Times New Roman" pitchFamily="18" charset="0"/>
                <a:cs typeface="Times New Roman" pitchFamily="18" charset="0"/>
              </a:rPr>
              <a:t>РЭФЛЕКСІЯ</a:t>
            </a:r>
            <a:r>
              <a:rPr lang="be-BY" sz="53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be-BY" sz="5300" dirty="0" smtClean="0">
                <a:latin typeface="Times New Roman" pitchFamily="18" charset="0"/>
                <a:cs typeface="Times New Roman" pitchFamily="18" charset="0"/>
              </a:rPr>
            </a:br>
            <a:endParaRPr lang="ru-RU" sz="53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8626870"/>
              </p:ext>
            </p:extLst>
          </p:nvPr>
        </p:nvGraphicFramePr>
        <p:xfrm>
          <a:off x="1331640" y="1700808"/>
          <a:ext cx="7499349" cy="4429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9783"/>
                <a:gridCol w="2499783"/>
                <a:gridCol w="2499783"/>
              </a:tblGrid>
              <a:tr h="2214736">
                <a:tc>
                  <a:txBody>
                    <a:bodyPr/>
                    <a:lstStyle/>
                    <a:p>
                      <a:pPr algn="ctr"/>
                      <a:endParaRPr lang="be-BY" sz="3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be-BY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   Ведаю</a:t>
                      </a:r>
                    </a:p>
                    <a:p>
                      <a:pPr algn="ctr"/>
                      <a:endParaRPr lang="be-BY" sz="3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e-BY" sz="3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be-BY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Хачу ведаць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e-BY" sz="3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be-BY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Даведаўся,</a:t>
                      </a:r>
                    </a:p>
                    <a:p>
                      <a:pPr algn="ctr"/>
                      <a:r>
                        <a:rPr lang="be-BY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навучыўся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214736">
                <a:tc>
                  <a:txBody>
                    <a:bodyPr/>
                    <a:lstStyle/>
                    <a:p>
                      <a:pPr algn="ctr"/>
                      <a:endParaRPr lang="be-BY" sz="3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be-BY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па тэме ўрока</a:t>
                      </a:r>
                    </a:p>
                    <a:p>
                      <a:pPr algn="ctr"/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e-BY" sz="3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be-BY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задачы ўрока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e-BY" sz="3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be-BY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вынікі работы на ўроку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01432"/>
            <a:ext cx="1440159" cy="1440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074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7498080" cy="864096"/>
          </a:xfrm>
        </p:spPr>
        <p:txBody>
          <a:bodyPr/>
          <a:lstStyle/>
          <a:p>
            <a:pPr algn="ctr"/>
            <a:r>
              <a:rPr lang="be-BY" sz="4800" b="1" dirty="0" smtClean="0">
                <a:solidFill>
                  <a:schemeClr val="accent3"/>
                </a:solidFill>
                <a:effectLst/>
                <a:latin typeface="Times New Roman" pitchFamily="18" charset="0"/>
                <a:cs typeface="Times New Roman" pitchFamily="18" charset="0"/>
              </a:rPr>
              <a:t>РЭФЛЕКСІЯ</a:t>
            </a:r>
            <a:endParaRPr lang="ru-RU" sz="4800" b="1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 algn="ctr">
              <a:buNone/>
            </a:pPr>
            <a:r>
              <a:rPr lang="be-BY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Выберыце </a:t>
            </a:r>
            <a:r>
              <a:rPr lang="be-BY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адпаведны </a:t>
            </a:r>
            <a:r>
              <a:rPr lang="be-BY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фразеалагізм</a:t>
            </a:r>
            <a:r>
              <a:rPr lang="be-BY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83768" y="2136339"/>
            <a:ext cx="4374232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Ø"/>
            </a:pPr>
            <a:r>
              <a:rPr lang="be-BY" sz="3200" b="1" dirty="0">
                <a:latin typeface="Times New Roman" pitchFamily="18" charset="0"/>
                <a:cs typeface="Times New Roman" pitchFamily="18" charset="0"/>
              </a:rPr>
              <a:t>не пакладаючы рук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Wingdings" pitchFamily="2" charset="2"/>
              <a:buChar char="Ø"/>
            </a:pPr>
            <a:r>
              <a:rPr lang="be-BY" sz="3200" b="1" dirty="0">
                <a:latin typeface="Times New Roman" pitchFamily="18" charset="0"/>
                <a:cs typeface="Times New Roman" pitchFamily="18" charset="0"/>
              </a:rPr>
              <a:t>да сёмага поту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Wingdings" pitchFamily="2" charset="2"/>
              <a:buChar char="Ø"/>
            </a:pPr>
            <a:r>
              <a:rPr lang="be-BY" sz="3200" b="1" dirty="0">
                <a:latin typeface="Times New Roman" pitchFamily="18" charset="0"/>
                <a:cs typeface="Times New Roman" pitchFamily="18" charset="0"/>
              </a:rPr>
              <a:t>закасаўшы рукавы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Wingdings" pitchFamily="2" charset="2"/>
              <a:buChar char="Ø"/>
            </a:pPr>
            <a:r>
              <a:rPr lang="be-BY" sz="3200" b="1" dirty="0">
                <a:latin typeface="Times New Roman" pitchFamily="18" charset="0"/>
                <a:cs typeface="Times New Roman" pitchFamily="18" charset="0"/>
              </a:rPr>
              <a:t>у поце твару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Wingdings" pitchFamily="2" charset="2"/>
              <a:buChar char="Ø"/>
            </a:pPr>
            <a:r>
              <a:rPr lang="be-BY" sz="3200" b="1" dirty="0">
                <a:latin typeface="Times New Roman" pitchFamily="18" charset="0"/>
                <a:cs typeface="Times New Roman" pitchFamily="18" charset="0"/>
              </a:rPr>
              <a:t>абы з рук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Wingdings" pitchFamily="2" charset="2"/>
              <a:buChar char="Ø"/>
            </a:pPr>
            <a:r>
              <a:rPr lang="be-BY" sz="3200" b="1" dirty="0">
                <a:latin typeface="Times New Roman" pitchFamily="18" charset="0"/>
                <a:cs typeface="Times New Roman" pitchFamily="18" charset="0"/>
              </a:rPr>
              <a:t>біць лынды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Wingdings" pitchFamily="2" charset="2"/>
              <a:buChar char="Ø"/>
            </a:pPr>
            <a:r>
              <a:rPr lang="be-BY" sz="3200" b="1" dirty="0">
                <a:latin typeface="Times New Roman" pitchFamily="18" charset="0"/>
                <a:cs typeface="Times New Roman" pitchFamily="18" charset="0"/>
              </a:rPr>
              <a:t>гуляць у бірулькі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Wingdings" pitchFamily="2" charset="2"/>
              <a:buChar char="Ø"/>
            </a:pPr>
            <a:r>
              <a:rPr lang="be-BY" sz="3200" b="1" dirty="0">
                <a:latin typeface="Times New Roman" pitchFamily="18" charset="0"/>
                <a:cs typeface="Times New Roman" pitchFamily="18" charset="0"/>
              </a:rPr>
              <a:t>мартышчына праца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be-BY" b="1" dirty="0"/>
              <a:t> </a:t>
            </a:r>
            <a:endParaRPr lang="ru-RU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941168"/>
            <a:ext cx="1440159" cy="1440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903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Дамашняе</a:t>
            </a:r>
            <a:r>
              <a:rPr lang="ru-RU" sz="48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заданне</a:t>
            </a:r>
            <a:endParaRPr lang="ru-RU" sz="4800" b="1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>
              <a:buNone/>
            </a:pPr>
            <a:r>
              <a:rPr lang="be-BY" sz="4800" b="1" dirty="0">
                <a:latin typeface="Times New Roman" pitchFamily="18" charset="0"/>
                <a:cs typeface="Times New Roman" pitchFamily="18" charset="0"/>
              </a:rPr>
              <a:t>§31, практ. 196. 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775" y="2544598"/>
            <a:ext cx="3476690" cy="3476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775" y="2532632"/>
            <a:ext cx="3476690" cy="3476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192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314016" cy="706090"/>
          </a:xfrm>
        </p:spPr>
        <p:txBody>
          <a:bodyPr>
            <a:normAutofit fontScale="90000"/>
          </a:bodyPr>
          <a:lstStyle/>
          <a:p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620688"/>
            <a:ext cx="7776864" cy="5832648"/>
          </a:xfrm>
        </p:spPr>
        <p:txBody>
          <a:bodyPr>
            <a:normAutofit/>
          </a:bodyPr>
          <a:lstStyle/>
          <a:p>
            <a:pPr marL="82296" indent="0">
              <a:buNone/>
            </a:pPr>
            <a:endParaRPr lang="be-BY" sz="5400" b="1" dirty="0" smtClean="0">
              <a:solidFill>
                <a:schemeClr val="accent1"/>
              </a:solidFill>
            </a:endParaRPr>
          </a:p>
          <a:p>
            <a:pPr marL="82296" indent="0">
              <a:buNone/>
            </a:pPr>
            <a:r>
              <a:rPr lang="be-BY" sz="5400" b="1" dirty="0" smtClean="0">
                <a:solidFill>
                  <a:schemeClr val="accent1"/>
                </a:solidFill>
              </a:rPr>
              <a:t> </a:t>
            </a:r>
            <a:r>
              <a:rPr lang="be-BY" sz="5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ДЗЯКУЙ </a:t>
            </a:r>
            <a:r>
              <a:rPr lang="be-BY" sz="54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   ЗА   </a:t>
            </a:r>
          </a:p>
          <a:p>
            <a:pPr marL="82296" indent="0">
              <a:buNone/>
            </a:pPr>
            <a:r>
              <a:rPr lang="be-BY" sz="5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e-BY" sz="54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  ПРАЦУ</a:t>
            </a:r>
            <a:r>
              <a:rPr lang="be-BY" sz="5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marL="82296" indent="0">
              <a:buNone/>
            </a:pPr>
            <a:r>
              <a:rPr lang="be-BY" sz="5400" b="1" dirty="0">
                <a:solidFill>
                  <a:schemeClr val="accent1"/>
                </a:solidFill>
              </a:rPr>
              <a:t> </a:t>
            </a:r>
            <a:endParaRPr lang="ru-RU" sz="5400" b="1" dirty="0">
              <a:solidFill>
                <a:schemeClr val="accent1"/>
              </a:solidFill>
            </a:endParaRPr>
          </a:p>
          <a:p>
            <a:pPr marL="82296" indent="0">
              <a:buNone/>
            </a:pPr>
            <a:endParaRPr lang="ru-RU" sz="5400" b="1" dirty="0">
              <a:solidFill>
                <a:schemeClr val="accent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143" y="2708920"/>
            <a:ext cx="3600399" cy="3600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892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066130"/>
          </a:xfrm>
        </p:spPr>
        <p:txBody>
          <a:bodyPr>
            <a:normAutofit/>
          </a:bodyPr>
          <a:lstStyle/>
          <a:p>
            <a:r>
              <a:rPr lang="be-BY" dirty="0" smtClean="0">
                <a:solidFill>
                  <a:srgbClr val="C00000"/>
                </a:solidFill>
                <a:latin typeface="Arial Black" pitchFamily="34" charset="0"/>
                <a:ea typeface="Microsoft Yi Baiti" pitchFamily="66" charset="0"/>
              </a:rPr>
              <a:t>   </a:t>
            </a:r>
            <a:r>
              <a:rPr lang="be-BY" sz="4800" b="1" dirty="0" smtClean="0">
                <a:solidFill>
                  <a:srgbClr val="C00000"/>
                </a:solidFill>
                <a:latin typeface="Times New Roman" pitchFamily="18" charset="0"/>
                <a:ea typeface="Microsoft Yi Baiti" pitchFamily="66" charset="0"/>
                <a:cs typeface="Times New Roman" pitchFamily="18" charset="0"/>
              </a:rPr>
              <a:t>«</a:t>
            </a:r>
            <a:r>
              <a:rPr lang="be-BY" sz="4800" b="1" dirty="0">
                <a:solidFill>
                  <a:srgbClr val="C00000"/>
                </a:solidFill>
                <a:latin typeface="Times New Roman" pitchFamily="18" charset="0"/>
                <a:ea typeface="Microsoft Yi Baiti" pitchFamily="66" charset="0"/>
                <a:cs typeface="Times New Roman" pitchFamily="18" charset="0"/>
              </a:rPr>
              <a:t>ВЕРУ – НЕ ВЕРУ»</a:t>
            </a:r>
            <a:endParaRPr lang="ru-RU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e-BY" dirty="0" smtClean="0"/>
          </a:p>
          <a:p>
            <a:pPr marL="82296" indent="0">
              <a:buNone/>
            </a:pPr>
            <a:r>
              <a:rPr lang="be-BY" dirty="0"/>
              <a:t> </a:t>
            </a:r>
            <a:r>
              <a:rPr lang="be-BY" dirty="0" smtClean="0"/>
              <a:t>                     </a:t>
            </a:r>
            <a:endParaRPr lang="ru-RU" dirty="0"/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3059832" y="1628800"/>
            <a:ext cx="900474" cy="896463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be-BY" sz="20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4"/>
          <p:cNvSpPr>
            <a:spLocks noChangeArrowheads="1"/>
          </p:cNvSpPr>
          <p:nvPr/>
        </p:nvSpPr>
        <p:spPr bwMode="auto">
          <a:xfrm>
            <a:off x="3960306" y="1630666"/>
            <a:ext cx="900474" cy="896463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be-BY" sz="20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4"/>
          <p:cNvSpPr>
            <a:spLocks noChangeArrowheads="1"/>
          </p:cNvSpPr>
          <p:nvPr/>
        </p:nvSpPr>
        <p:spPr bwMode="auto">
          <a:xfrm>
            <a:off x="4860780" y="1630666"/>
            <a:ext cx="900474" cy="896463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be-BY" sz="20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4"/>
          <p:cNvSpPr>
            <a:spLocks noChangeArrowheads="1"/>
          </p:cNvSpPr>
          <p:nvPr/>
        </p:nvSpPr>
        <p:spPr bwMode="auto">
          <a:xfrm>
            <a:off x="4916030" y="2525261"/>
            <a:ext cx="900474" cy="896463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be-BY" sz="20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4"/>
          <p:cNvSpPr>
            <a:spLocks noChangeArrowheads="1"/>
          </p:cNvSpPr>
          <p:nvPr/>
        </p:nvSpPr>
        <p:spPr bwMode="auto">
          <a:xfrm>
            <a:off x="4015556" y="2525262"/>
            <a:ext cx="900474" cy="896463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be-BY" sz="20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4"/>
          <p:cNvSpPr>
            <a:spLocks noChangeArrowheads="1"/>
          </p:cNvSpPr>
          <p:nvPr/>
        </p:nvSpPr>
        <p:spPr bwMode="auto">
          <a:xfrm>
            <a:off x="3115082" y="2534465"/>
            <a:ext cx="900474" cy="896463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be-BY" sz="20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4"/>
          <p:cNvSpPr>
            <a:spLocks noChangeArrowheads="1"/>
          </p:cNvSpPr>
          <p:nvPr/>
        </p:nvSpPr>
        <p:spPr bwMode="auto">
          <a:xfrm>
            <a:off x="3115082" y="3392352"/>
            <a:ext cx="900474" cy="896463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be-BY" sz="2000" b="1" dirty="0">
                <a:latin typeface="Times New Roman" pitchFamily="18" charset="0"/>
                <a:cs typeface="Times New Roman" pitchFamily="18" charset="0"/>
              </a:rPr>
              <a:t>7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val 4"/>
          <p:cNvSpPr>
            <a:spLocks noChangeArrowheads="1"/>
          </p:cNvSpPr>
          <p:nvPr/>
        </p:nvSpPr>
        <p:spPr bwMode="auto">
          <a:xfrm>
            <a:off x="4015556" y="3421724"/>
            <a:ext cx="900474" cy="896463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be-BY" sz="20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val 4"/>
          <p:cNvSpPr>
            <a:spLocks noChangeArrowheads="1"/>
          </p:cNvSpPr>
          <p:nvPr/>
        </p:nvSpPr>
        <p:spPr bwMode="auto">
          <a:xfrm>
            <a:off x="4916030" y="3446397"/>
            <a:ext cx="900474" cy="896463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be-BY" sz="2000" b="1" dirty="0" smtClean="0">
                <a:latin typeface="Times New Roman" pitchFamily="18" charset="0"/>
                <a:cs typeface="Times New Roman" pitchFamily="18" charset="0"/>
              </a:rPr>
              <a:t>9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val 4"/>
          <p:cNvSpPr>
            <a:spLocks noChangeArrowheads="1"/>
          </p:cNvSpPr>
          <p:nvPr/>
        </p:nvSpPr>
        <p:spPr bwMode="auto">
          <a:xfrm>
            <a:off x="3121891" y="4318187"/>
            <a:ext cx="900474" cy="896463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be-BY" sz="20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val 4"/>
          <p:cNvSpPr>
            <a:spLocks noChangeArrowheads="1"/>
          </p:cNvSpPr>
          <p:nvPr/>
        </p:nvSpPr>
        <p:spPr bwMode="auto">
          <a:xfrm>
            <a:off x="4015556" y="4342859"/>
            <a:ext cx="900474" cy="896463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be-BY" sz="2000" b="1" dirty="0" smtClean="0">
                <a:latin typeface="Times New Roman" pitchFamily="18" charset="0"/>
                <a:cs typeface="Times New Roman" pitchFamily="18" charset="0"/>
              </a:rPr>
              <a:t>11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val 4"/>
          <p:cNvSpPr>
            <a:spLocks noChangeArrowheads="1"/>
          </p:cNvSpPr>
          <p:nvPr/>
        </p:nvSpPr>
        <p:spPr bwMode="auto">
          <a:xfrm>
            <a:off x="4916030" y="4342860"/>
            <a:ext cx="900474" cy="896463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be-BY" sz="2000" b="1" dirty="0" smtClean="0">
                <a:latin typeface="Times New Roman" pitchFamily="18" charset="0"/>
                <a:cs typeface="Times New Roman" pitchFamily="18" charset="0"/>
              </a:rPr>
              <a:t>12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3690" y="4005064"/>
            <a:ext cx="2293220" cy="229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1908" y="4005064"/>
            <a:ext cx="2293220" cy="229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277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e-BY" dirty="0" smtClean="0">
                <a:solidFill>
                  <a:srgbClr val="C00000"/>
                </a:solidFill>
                <a:latin typeface="Arial Black" pitchFamily="34" charset="0"/>
                <a:ea typeface="Microsoft Yi Baiti" pitchFamily="66" charset="0"/>
              </a:rPr>
              <a:t>   </a:t>
            </a:r>
            <a:r>
              <a:rPr lang="be-BY" sz="4800" b="1" dirty="0" smtClean="0">
                <a:solidFill>
                  <a:srgbClr val="C00000"/>
                </a:solidFill>
                <a:latin typeface="Times New Roman" pitchFamily="18" charset="0"/>
                <a:ea typeface="Microsoft Yi Baiti" pitchFamily="66" charset="0"/>
                <a:cs typeface="Times New Roman" pitchFamily="18" charset="0"/>
              </a:rPr>
              <a:t>«</a:t>
            </a:r>
            <a:r>
              <a:rPr lang="be-BY" sz="4800" b="1" dirty="0">
                <a:solidFill>
                  <a:srgbClr val="C00000"/>
                </a:solidFill>
                <a:latin typeface="Times New Roman" pitchFamily="18" charset="0"/>
                <a:ea typeface="Microsoft Yi Baiti" pitchFamily="66" charset="0"/>
                <a:cs typeface="Times New Roman" pitchFamily="18" charset="0"/>
              </a:rPr>
              <a:t>ВЕРУ – НЕ ВЕРУ»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307364" y="2038043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229" y="3000961"/>
            <a:ext cx="938865" cy="938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Овал 7"/>
          <p:cNvSpPr/>
          <p:nvPr/>
        </p:nvSpPr>
        <p:spPr>
          <a:xfrm>
            <a:off x="4220859" y="2038043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5148064" y="2086561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5166002" y="3009862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4285757" y="3885661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588" y="2987580"/>
            <a:ext cx="938213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4"/>
          <p:cNvSpPr>
            <a:spLocks noChangeArrowheads="1"/>
          </p:cNvSpPr>
          <p:nvPr/>
        </p:nvSpPr>
        <p:spPr bwMode="auto">
          <a:xfrm>
            <a:off x="3412919" y="3894629"/>
            <a:ext cx="900474" cy="896463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be-BY" sz="2000" b="1" dirty="0">
                <a:latin typeface="Times New Roman" pitchFamily="18" charset="0"/>
                <a:cs typeface="Times New Roman" pitchFamily="18" charset="0"/>
              </a:rPr>
              <a:t>7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5"/>
          <p:cNvSpPr>
            <a:spLocks noChangeArrowheads="1"/>
          </p:cNvSpPr>
          <p:nvPr/>
        </p:nvSpPr>
        <p:spPr bwMode="auto">
          <a:xfrm>
            <a:off x="5225404" y="3939110"/>
            <a:ext cx="900474" cy="886556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be-BY" sz="2000" b="1" dirty="0">
                <a:latin typeface="Times New Roman" pitchFamily="18" charset="0"/>
                <a:cs typeface="Times New Roman" pitchFamily="18" charset="0"/>
              </a:rPr>
              <a:t>9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3412919" y="4800061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Oval 5"/>
          <p:cNvSpPr>
            <a:spLocks noChangeArrowheads="1"/>
          </p:cNvSpPr>
          <p:nvPr/>
        </p:nvSpPr>
        <p:spPr bwMode="auto">
          <a:xfrm>
            <a:off x="4317482" y="4813983"/>
            <a:ext cx="900474" cy="886556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be-BY" sz="2000" b="1" dirty="0" smtClean="0">
                <a:latin typeface="Times New Roman" pitchFamily="18" charset="0"/>
                <a:cs typeface="Times New Roman" pitchFamily="18" charset="0"/>
              </a:rPr>
              <a:t>11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val 5"/>
          <p:cNvSpPr>
            <a:spLocks noChangeArrowheads="1"/>
          </p:cNvSpPr>
          <p:nvPr/>
        </p:nvSpPr>
        <p:spPr bwMode="auto">
          <a:xfrm>
            <a:off x="5232852" y="4825666"/>
            <a:ext cx="900474" cy="886556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be-BY" sz="2000" b="1" dirty="0" smtClean="0">
                <a:latin typeface="Times New Roman" pitchFamily="18" charset="0"/>
                <a:cs typeface="Times New Roman" pitchFamily="18" charset="0"/>
              </a:rPr>
              <a:t>12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470" y="4437112"/>
            <a:ext cx="2016224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822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ТЭМА ЎРОКА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2060848"/>
            <a:ext cx="7560840" cy="3744416"/>
          </a:xfrm>
        </p:spPr>
        <p:txBody>
          <a:bodyPr>
            <a:normAutofit/>
          </a:bodyPr>
          <a:lstStyle/>
          <a:p>
            <a:r>
              <a:rPr lang="be-BY" sz="40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be-BY" sz="4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be-BY" sz="6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be-BY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КЛОН НАЗОЎНІКАЎ.</a:t>
            </a:r>
          </a:p>
          <a:p>
            <a:pPr algn="ctr"/>
            <a:r>
              <a:rPr lang="be-BY" sz="6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be-BY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СНОВЫ НАЗОЎНІКАЎ</a:t>
            </a:r>
            <a:endParaRPr lang="ru-RU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Рукописные данные 4"/>
              <p14:cNvContentPartPr/>
              <p14:nvPr/>
            </p14:nvContentPartPr>
            <p14:xfrm>
              <a:off x="1285920" y="6652440"/>
              <a:ext cx="36000" cy="9360"/>
            </p14:xfrm>
          </p:contentPart>
        </mc:Choice>
        <mc:Fallback xmlns="">
          <p:pic>
            <p:nvPicPr>
              <p:cNvPr id="5" name="Рукописные данные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76560" y="6643080"/>
                <a:ext cx="54720" cy="28080"/>
              </a:xfrm>
              <a:prstGeom prst="rect">
                <a:avLst/>
              </a:prstGeom>
            </p:spPr>
          </p:pic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3" y="116633"/>
            <a:ext cx="2520280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900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graphicFrame>
        <p:nvGraphicFramePr>
          <p:cNvPr id="4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8228632"/>
              </p:ext>
            </p:extLst>
          </p:nvPr>
        </p:nvGraphicFramePr>
        <p:xfrm>
          <a:off x="1187624" y="764704"/>
          <a:ext cx="7704856" cy="4429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9783"/>
                <a:gridCol w="2612785"/>
                <a:gridCol w="2592288"/>
              </a:tblGrid>
              <a:tr h="2214736">
                <a:tc>
                  <a:txBody>
                    <a:bodyPr/>
                    <a:lstStyle/>
                    <a:p>
                      <a:pPr algn="ctr"/>
                      <a:endParaRPr lang="be-BY" sz="3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be-BY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   Ведаю</a:t>
                      </a:r>
                    </a:p>
                    <a:p>
                      <a:pPr algn="ctr"/>
                      <a:endParaRPr lang="be-BY" sz="3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e-BY" sz="3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be-BY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Хачу ведаць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e-BY" sz="3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be-BY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Даведаўся,</a:t>
                      </a:r>
                    </a:p>
                    <a:p>
                      <a:pPr algn="ctr"/>
                      <a:r>
                        <a:rPr lang="be-BY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навучыўся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214736">
                <a:tc>
                  <a:txBody>
                    <a:bodyPr/>
                    <a:lstStyle/>
                    <a:p>
                      <a:pPr algn="ctr"/>
                      <a:endParaRPr lang="be-BY" sz="3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be-BY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па тэме ўрока</a:t>
                      </a:r>
                    </a:p>
                    <a:p>
                      <a:pPr algn="ctr"/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e-BY" sz="3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be-BY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задачы ўрока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e-BY" sz="3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be-BY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вынікі работы на ўроку</a:t>
                      </a:r>
                      <a:endParaRPr lang="ru-RU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373216"/>
            <a:ext cx="1440160" cy="1442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9549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9672" y="116632"/>
            <a:ext cx="740664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7242" y="188640"/>
            <a:ext cx="8026758" cy="666936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1" y="0"/>
            <a:ext cx="81723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344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be-BY" sz="48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Каб вызначыць склон назоўніка </a:t>
            </a:r>
            <a:r>
              <a:rPr lang="be-BY" sz="4800" b="1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ў сказе, </a:t>
            </a:r>
            <a:r>
              <a:rPr lang="be-BY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трэба:</a:t>
            </a:r>
            <a:endParaRPr lang="ru-RU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447800"/>
            <a:ext cx="7323033" cy="5221560"/>
          </a:xfrm>
        </p:spPr>
        <p:txBody>
          <a:bodyPr/>
          <a:lstStyle/>
          <a:p>
            <a:pPr marL="82296" indent="0">
              <a:buNone/>
            </a:pPr>
            <a:endParaRPr lang="be-BY" dirty="0" smtClean="0"/>
          </a:p>
          <a:p>
            <a:pPr marL="82296" lvl="0" indent="0" algn="ctr">
              <a:buNone/>
            </a:pPr>
            <a:r>
              <a:rPr lang="be-BY" sz="3600" b="1" dirty="0" smtClean="0">
                <a:latin typeface="Times New Roman" pitchFamily="18" charset="0"/>
                <a:cs typeface="Times New Roman" pitchFamily="18" charset="0"/>
              </a:rPr>
              <a:t>1. Знайсці </a:t>
            </a:r>
            <a:r>
              <a:rPr lang="be-BY" sz="3600" b="1" dirty="0">
                <a:latin typeface="Times New Roman" pitchFamily="18" charset="0"/>
                <a:cs typeface="Times New Roman" pitchFamily="18" charset="0"/>
              </a:rPr>
              <a:t>слова, да якога адносіцца назоўнік.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  <a:p>
            <a:pPr marL="82296" indent="0" algn="ctr">
              <a:buNone/>
            </a:pPr>
            <a:endParaRPr lang="be-BY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82296" indent="0" algn="ctr">
              <a:buNone/>
            </a:pPr>
            <a:r>
              <a:rPr lang="be-BY" sz="3600" b="1" dirty="0" smtClean="0">
                <a:latin typeface="Times New Roman" pitchFamily="18" charset="0"/>
                <a:cs typeface="Times New Roman" pitchFamily="18" charset="0"/>
              </a:rPr>
              <a:t>2. Паставіць </a:t>
            </a:r>
            <a:r>
              <a:rPr lang="be-BY" sz="3600" b="1" dirty="0">
                <a:latin typeface="Times New Roman" pitchFamily="18" charset="0"/>
                <a:cs typeface="Times New Roman" pitchFamily="18" charset="0"/>
              </a:rPr>
              <a:t>ад гэтага слова пытанне да </a:t>
            </a:r>
            <a:r>
              <a:rPr lang="be-BY" sz="3600" b="1" dirty="0" smtClean="0">
                <a:latin typeface="Times New Roman" pitchFamily="18" charset="0"/>
                <a:cs typeface="Times New Roman" pitchFamily="18" charset="0"/>
              </a:rPr>
              <a:t>назоўніка.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941168"/>
            <a:ext cx="1440159" cy="1440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771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0" y="116632"/>
            <a:ext cx="7174552" cy="1008112"/>
          </a:xfrm>
        </p:spPr>
        <p:txBody>
          <a:bodyPr>
            <a:normAutofit/>
          </a:bodyPr>
          <a:lstStyle/>
          <a:p>
            <a:pPr algn="ctr"/>
            <a:r>
              <a:rPr lang="be-BY" sz="48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ФІЗКУЛЬТХВІЛІНКА</a:t>
            </a:r>
            <a:endParaRPr lang="ru-RU" sz="48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882" y="1320137"/>
            <a:ext cx="5420454" cy="5277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407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pPr marL="82296" lvl="0" indent="0">
              <a:buNone/>
            </a:pPr>
            <a:endParaRPr lang="be-BY" b="1" dirty="0" smtClean="0"/>
          </a:p>
        </p:txBody>
      </p:sp>
      <p:sp>
        <p:nvSpPr>
          <p:cNvPr id="4" name="AutoShape 2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Похожее изображение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191" y="160338"/>
            <a:ext cx="6051989" cy="6292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100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484</TotalTime>
  <Words>182</Words>
  <Application>Microsoft Office PowerPoint</Application>
  <PresentationFormat>Экран (4:3)</PresentationFormat>
  <Paragraphs>85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Солнцестояние</vt:lpstr>
      <vt:lpstr>УРОК  БЕЛАРУСКАЙ  МОВЫ  Ў 6 КЛАСЕ</vt:lpstr>
      <vt:lpstr>   «ВЕРУ – НЕ ВЕРУ»</vt:lpstr>
      <vt:lpstr>   «ВЕРУ – НЕ ВЕРУ»</vt:lpstr>
      <vt:lpstr>  ТЭМА ЎРОКА</vt:lpstr>
      <vt:lpstr>Презентация PowerPoint</vt:lpstr>
      <vt:lpstr>Презентация PowerPoint</vt:lpstr>
      <vt:lpstr>Каб вызначыць склон назоўніка ў сказе,  трэба:</vt:lpstr>
      <vt:lpstr>ФІЗКУЛЬТХВІЛІНКА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Каб высветліць скланенне назоўніка, трэба:  </vt:lpstr>
      <vt:lpstr>           РЭФЛЕКСІЯ </vt:lpstr>
      <vt:lpstr>РЭФЛЕКСІЯ</vt:lpstr>
      <vt:lpstr>Дамашняе заданне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ТЭМА ЎРОКА</dc:title>
  <dc:creator>Sveta</dc:creator>
  <cp:lastModifiedBy>Sveta</cp:lastModifiedBy>
  <cp:revision>58</cp:revision>
  <dcterms:created xsi:type="dcterms:W3CDTF">2016-02-28T20:21:23Z</dcterms:created>
  <dcterms:modified xsi:type="dcterms:W3CDTF">2020-12-07T22:16:14Z</dcterms:modified>
</cp:coreProperties>
</file>